
<file path=[Content_Types].xml><?xml version="1.0" encoding="utf-8"?>
<Types xmlns="http://schemas.openxmlformats.org/package/2006/content-types">
  <Default Extension="jpeg" ContentType="image/jpeg"/>
  <Default Extension="wmf" ContentType="image/x-wmf"/>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
  </p:notesMasterIdLst>
  <p:sldIdLst>
    <p:sldId id="256" r:id="rId2"/>
    <p:sldId id="257" r:id="rId3"/>
    <p:sldId id="258" r:id="rId4"/>
    <p:sldId id="259" r:id="rId5"/>
    <p:sldId id="260" r:id="rId6"/>
    <p:sldId id="261" r:id="rId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44" d="100"/>
          <a:sy n="44" d="100"/>
        </p:scale>
        <p:origin x="-594"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8AE235B-D8CB-4029-B1FB-33E1E950D2B8}"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099A6C5-EF11-46F0-BC5A-0422CB11966F}" type="slidenum">
              <a:rPr lang="en-US" smtClean="0"/>
              <a:t>‹#›</a:t>
            </a:fld>
            <a:endParaRPr lang="en-US"/>
          </a:p>
        </p:txBody>
      </p:sp>
    </p:spTree>
    <p:extLst>
      <p:ext uri="{BB962C8B-B14F-4D97-AF65-F5344CB8AC3E}">
        <p14:creationId xmlns:p14="http://schemas.microsoft.com/office/powerpoint/2010/main" val="14848644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99A6C5-EF11-46F0-BC5A-0422CB11966F}" type="slidenum">
              <a:rPr lang="en-US" smtClean="0"/>
              <a:t>1</a:t>
            </a:fld>
            <a:endParaRPr lang="en-US"/>
          </a:p>
        </p:txBody>
      </p:sp>
    </p:spTree>
    <p:extLst>
      <p:ext uri="{BB962C8B-B14F-4D97-AF65-F5344CB8AC3E}">
        <p14:creationId xmlns:p14="http://schemas.microsoft.com/office/powerpoint/2010/main" val="25578269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099A6C5-EF11-46F0-BC5A-0422CB11966F}" type="slidenum">
              <a:rPr lang="en-US" smtClean="0"/>
              <a:t>2</a:t>
            </a:fld>
            <a:endParaRPr lang="en-US"/>
          </a:p>
        </p:txBody>
      </p:sp>
    </p:spTree>
    <p:extLst>
      <p:ext uri="{BB962C8B-B14F-4D97-AF65-F5344CB8AC3E}">
        <p14:creationId xmlns:p14="http://schemas.microsoft.com/office/powerpoint/2010/main" val="10237685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7C547A6-BCF2-4834-A008-C86265F6E3A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13043948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547A6-BCF2-4834-A008-C86265F6E3A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1806629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547A6-BCF2-4834-A008-C86265F6E3A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14209276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97C547A6-BCF2-4834-A008-C86265F6E3A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37577747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7C547A6-BCF2-4834-A008-C86265F6E3A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4587145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97C547A6-BCF2-4834-A008-C86265F6E3A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266850390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97C547A6-BCF2-4834-A008-C86265F6E3A1}"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34385146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7C547A6-BCF2-4834-A008-C86265F6E3A1}"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6474609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7C547A6-BCF2-4834-A008-C86265F6E3A1}"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133787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C547A6-BCF2-4834-A008-C86265F6E3A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30064973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7C547A6-BCF2-4834-A008-C86265F6E3A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C8F3B3F-E6FC-4538-BBAC-A965194BE573}" type="slidenum">
              <a:rPr lang="en-US" smtClean="0"/>
              <a:t>‹#›</a:t>
            </a:fld>
            <a:endParaRPr lang="en-US"/>
          </a:p>
        </p:txBody>
      </p:sp>
    </p:spTree>
    <p:extLst>
      <p:ext uri="{BB962C8B-B14F-4D97-AF65-F5344CB8AC3E}">
        <p14:creationId xmlns:p14="http://schemas.microsoft.com/office/powerpoint/2010/main" val="4275495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C547A6-BCF2-4834-A008-C86265F6E3A1}" type="datetimeFigureOut">
              <a:rPr lang="en-US" smtClean="0"/>
              <a:t>5/3/2013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8F3B3F-E6FC-4538-BBAC-A965194BE573}" type="slidenum">
              <a:rPr lang="en-US" smtClean="0"/>
              <a:t>‹#›</a:t>
            </a:fld>
            <a:endParaRPr lang="en-US"/>
          </a:p>
        </p:txBody>
      </p:sp>
    </p:spTree>
    <p:extLst>
      <p:ext uri="{BB962C8B-B14F-4D97-AF65-F5344CB8AC3E}">
        <p14:creationId xmlns:p14="http://schemas.microsoft.com/office/powerpoint/2010/main" val="30107750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wmf"/></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image" Target="../media/image5.wmf"/><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wmf"/><Relationship Id="rId2" Type="http://schemas.openxmlformats.org/officeDocument/2006/relationships/image" Target="../media/image9.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9" name="Picture 5" descr="C:\Documents and Settings\Gonzalez\Local Settings\Temporary Internet Files\Content.IE5\0F7TO9EY\MP900399372[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838200" y="457200"/>
            <a:ext cx="7772400" cy="1470025"/>
          </a:xfrm>
          <a:scene3d>
            <a:camera prst="isometricOffAxis1Right"/>
            <a:lightRig rig="threePt" dir="t"/>
          </a:scene3d>
        </p:spPr>
        <p:txBody>
          <a:bodyPr>
            <a:normAutofit/>
          </a:bodyPr>
          <a:lstStyle/>
          <a:p>
            <a:r>
              <a:rPr lang="en-US" sz="7200" dirty="0" smtClean="0">
                <a:solidFill>
                  <a:schemeClr val="bg1">
                    <a:lumMod val="65000"/>
                  </a:schemeClr>
                </a:solidFill>
              </a:rPr>
              <a:t>Diamond Dust</a:t>
            </a:r>
            <a:endParaRPr lang="en-US" sz="7200" dirty="0">
              <a:solidFill>
                <a:schemeClr val="bg1">
                  <a:lumMod val="65000"/>
                </a:schemeClr>
              </a:solidFill>
            </a:endParaRPr>
          </a:p>
        </p:txBody>
      </p:sp>
      <p:sp>
        <p:nvSpPr>
          <p:cNvPr id="3" name="Subtitle 2"/>
          <p:cNvSpPr>
            <a:spLocks noGrp="1"/>
          </p:cNvSpPr>
          <p:nvPr>
            <p:ph type="subTitle" idx="1"/>
          </p:nvPr>
        </p:nvSpPr>
        <p:spPr>
          <a:xfrm>
            <a:off x="1295400" y="2971800"/>
            <a:ext cx="6400800" cy="1752600"/>
          </a:xfrm>
        </p:spPr>
        <p:txBody>
          <a:bodyPr>
            <a:normAutofit fontScale="92500" lnSpcReduction="10000"/>
          </a:bodyPr>
          <a:lstStyle/>
          <a:p>
            <a:r>
              <a:rPr lang="en-US" dirty="0" smtClean="0"/>
              <a:t>What is Diamond Dust? Well diamond dust is non branched snow crystals that fall from the sky in the form of columns needles ,and plates </a:t>
            </a:r>
            <a:endParaRPr lang="en-US" dirty="0"/>
          </a:p>
        </p:txBody>
      </p:sp>
      <p:pic>
        <p:nvPicPr>
          <p:cNvPr id="1026" name="Picture 2" descr="C:\Documents and Settings\Gonzalez\Local Settings\Temporary Internet Files\Content.IE5\3JY28Z57\MC900084240[1].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04703" y="4949674"/>
            <a:ext cx="1878594" cy="1908326"/>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838200" y="5562600"/>
            <a:ext cx="6553200" cy="646331"/>
          </a:xfrm>
          <a:prstGeom prst="rect">
            <a:avLst/>
          </a:prstGeom>
          <a:noFill/>
        </p:spPr>
        <p:txBody>
          <a:bodyPr wrap="square" rtlCol="0">
            <a:spAutoFit/>
          </a:bodyPr>
          <a:lstStyle/>
          <a:p>
            <a:r>
              <a:rPr lang="en-US" dirty="0" err="1"/>
              <a:t>Weather.govhttp</a:t>
            </a:r>
            <a:r>
              <a:rPr lang="en-US" dirty="0"/>
              <a:t>://w1.weather.gov/glossary/</a:t>
            </a:r>
            <a:r>
              <a:rPr lang="en-US" dirty="0" err="1"/>
              <a:t>index.php?letter</a:t>
            </a:r>
            <a:r>
              <a:rPr lang="en-US" dirty="0"/>
              <a:t>=d&amp;quot%253BPage last Modified: 25 June, 2009 1:01 PM</a:t>
            </a:r>
          </a:p>
        </p:txBody>
      </p:sp>
    </p:spTree>
    <p:extLst>
      <p:ext uri="{BB962C8B-B14F-4D97-AF65-F5344CB8AC3E}">
        <p14:creationId xmlns:p14="http://schemas.microsoft.com/office/powerpoint/2010/main" val="24371779"/>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0" presetClass="path" presetSubtype="0" accel="50000" decel="50000" fill="hold" nodeType="clickEffect">
                                  <p:stCondLst>
                                    <p:cond delay="0"/>
                                  </p:stCondLst>
                                  <p:childTnLst>
                                    <p:animMotion origin="layout" path="M -8.33333E-7 -3.7037E-7 C -0.0125 -0.01111 -0.00781 -0.00903 -0.03177 -0.00903 C -0.07413 -0.00903 -0.11667 -0.00694 -0.15903 -0.00602 C -0.17934 0.00764 -0.15625 -0.00602 -0.19549 0.00301 C -0.20399 0.00486 -0.21198 0.00972 -0.22049 0.01204 C -0.2309 0.01481 -0.24167 0.0162 -0.25226 0.01829 C -0.27969 0.03426 -0.3 0.03333 -0.32951 0.03935 C -0.44635 0.0287 -0.56302 0.03843 -0.67951 0.02731 C -0.68819 0.02338 -0.69583 0.01597 -0.70451 0.01204 C -0.72257 0.00394 -0.7401 -0.00255 -0.75903 -0.00602 C -0.84531 -0.00509 -0.93177 -0.00579 -1.01805 -0.00301 C -1.03351 -0.00255 -1.04809 0.00787 -1.06354 0.00903 C -1.08854 0.01111 -1.11354 0.01296 -1.13854 0.01505 C -1.14462 0.0162 -1.15677 0.01829 -1.15677 0.01829 " pathEditMode="relative" ptsTypes="fffffffffffffA">
                                      <p:cBhvr>
                                        <p:cTn id="11" dur="2000" fill="hold"/>
                                        <p:tgtEl>
                                          <p:spTgt spid="102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4636" y="-1"/>
            <a:ext cx="9143999" cy="6857999"/>
          </a:xfrm>
          <a:prstGeom prst="rect">
            <a:avLst/>
          </a:prstGeom>
        </p:spPr>
      </p:pic>
      <p:sp>
        <p:nvSpPr>
          <p:cNvPr id="2" name="Title 1"/>
          <p:cNvSpPr>
            <a:spLocks noGrp="1"/>
          </p:cNvSpPr>
          <p:nvPr>
            <p:ph type="ctrTitle"/>
          </p:nvPr>
        </p:nvSpPr>
        <p:spPr>
          <a:xfrm>
            <a:off x="609600" y="457200"/>
            <a:ext cx="7772400" cy="1470025"/>
          </a:xfrm>
          <a:scene3d>
            <a:camera prst="orthographicFront"/>
            <a:lightRig rig="threePt" dir="t"/>
          </a:scene3d>
          <a:sp3d>
            <a:bevelT prst="relaxedInset"/>
          </a:sp3d>
        </p:spPr>
        <p:txBody>
          <a:bodyPr/>
          <a:lstStyle/>
          <a:p>
            <a:r>
              <a:rPr lang="en-US" b="1" dirty="0" smtClean="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Diamond Dust</a:t>
            </a:r>
          </a:p>
        </p:txBody>
      </p:sp>
      <p:sp>
        <p:nvSpPr>
          <p:cNvPr id="3" name="Subtitle 2"/>
          <p:cNvSpPr>
            <a:spLocks noGrp="1"/>
          </p:cNvSpPr>
          <p:nvPr>
            <p:ph type="subTitle" idx="1"/>
          </p:nvPr>
        </p:nvSpPr>
        <p:spPr>
          <a:xfrm>
            <a:off x="1219200" y="3428998"/>
            <a:ext cx="6629400" cy="2514602"/>
          </a:xfrm>
        </p:spPr>
        <p:txBody>
          <a:bodyPr>
            <a:normAutofit fontScale="85000" lnSpcReduction="10000"/>
          </a:bodyPr>
          <a:lstStyle/>
          <a:p>
            <a:r>
              <a:rPr lang="en-US" dirty="0" smtClean="0">
                <a:solidFill>
                  <a:schemeClr val="tx1">
                    <a:lumMod val="85000"/>
                    <a:lumOff val="15000"/>
                  </a:schemeClr>
                </a:solidFill>
              </a:rPr>
              <a:t>Diamond dust usually forms when a temperature  inversion (drop) is present at the surface ,and the warm air above the ground mixes with the cooler air near the surface(it must be below freezing temperature</a:t>
            </a:r>
          </a:p>
          <a:p>
            <a:r>
              <a:rPr lang="en-US" dirty="0" smtClean="0">
                <a:solidFill>
                  <a:schemeClr val="tx1">
                    <a:lumMod val="85000"/>
                    <a:lumOff val="15000"/>
                  </a:schemeClr>
                </a:solidFill>
              </a:rPr>
              <a:t> for this to happen </a:t>
            </a:r>
            <a:endParaRPr lang="en-US" dirty="0">
              <a:solidFill>
                <a:schemeClr val="tx1">
                  <a:lumMod val="85000"/>
                  <a:lumOff val="15000"/>
                </a:schemeClr>
              </a:solidFill>
            </a:endParaRPr>
          </a:p>
        </p:txBody>
      </p:sp>
      <p:sp>
        <p:nvSpPr>
          <p:cNvPr id="5" name="TextBox 4"/>
          <p:cNvSpPr txBox="1"/>
          <p:nvPr/>
        </p:nvSpPr>
        <p:spPr>
          <a:xfrm>
            <a:off x="381000" y="6248400"/>
            <a:ext cx="8305800" cy="369332"/>
          </a:xfrm>
          <a:prstGeom prst="rect">
            <a:avLst/>
          </a:prstGeom>
          <a:noFill/>
        </p:spPr>
        <p:txBody>
          <a:bodyPr wrap="square" rtlCol="0">
            <a:spAutoFit/>
          </a:bodyPr>
          <a:lstStyle/>
          <a:p>
            <a:r>
              <a:rPr lang="en-US" dirty="0" err="1"/>
              <a:t>Wikipedia.orghttp</a:t>
            </a:r>
            <a:r>
              <a:rPr lang="en-US" dirty="0"/>
              <a:t>://en.wikipedia.org/wiki/</a:t>
            </a:r>
            <a:r>
              <a:rPr lang="en-US" dirty="0" err="1"/>
              <a:t>Diamond_dust</a:t>
            </a:r>
            <a:r>
              <a:rPr lang="en-US" dirty="0"/>
              <a:t>-march</a:t>
            </a:r>
          </a:p>
        </p:txBody>
      </p:sp>
      <p:sp>
        <p:nvSpPr>
          <p:cNvPr id="6" name="TextBox 5"/>
          <p:cNvSpPr txBox="1"/>
          <p:nvPr/>
        </p:nvSpPr>
        <p:spPr>
          <a:xfrm>
            <a:off x="519545" y="5779808"/>
            <a:ext cx="7086600" cy="646331"/>
          </a:xfrm>
          <a:prstGeom prst="rect">
            <a:avLst/>
          </a:prstGeom>
          <a:noFill/>
        </p:spPr>
        <p:txBody>
          <a:bodyPr wrap="square" rtlCol="0">
            <a:spAutoFit/>
          </a:bodyPr>
          <a:lstStyle/>
          <a:p>
            <a:r>
              <a:rPr lang="en-US" dirty="0"/>
              <a:t>www.wzas.comhttp://www.wsaz.com/blogs/askjosh/Diamond_Dust_Snow_114482424.html Updated: Mon 10:16 AM, Jan 24, 2011</a:t>
            </a:r>
          </a:p>
        </p:txBody>
      </p:sp>
    </p:spTree>
    <p:extLst>
      <p:ext uri="{BB962C8B-B14F-4D97-AF65-F5344CB8AC3E}">
        <p14:creationId xmlns:p14="http://schemas.microsoft.com/office/powerpoint/2010/main" val="647929366"/>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6" presetClass="emph" presetSubtype="0" fill="hold" nodeType="clickEffect">
                                  <p:stCondLst>
                                    <p:cond delay="0"/>
                                  </p:stCondLst>
                                  <p:childTnLst>
                                    <p:animEffect transition="out" filter="fade">
                                      <p:cBhvr>
                                        <p:cTn id="12" dur="500" tmFilter="0, 0; .2, .5; .8, .5; 1, 0"/>
                                        <p:tgtEl>
                                          <p:spTgt spid="3">
                                            <p:txEl>
                                              <p:pRg st="0" end="0"/>
                                            </p:txEl>
                                          </p:spTgt>
                                        </p:tgtEl>
                                      </p:cBhvr>
                                    </p:animEffect>
                                    <p:animScale>
                                      <p:cBhvr>
                                        <p:cTn id="13" dur="250" autoRev="1" fill="hold"/>
                                        <p:tgtEl>
                                          <p:spTgt spid="3">
                                            <p:txEl>
                                              <p:pRg st="0" end="0"/>
                                            </p:txEl>
                                          </p:spTgt>
                                        </p:tgtEl>
                                      </p:cBhvr>
                                      <p:by x="105000" y="105000"/>
                                    </p:animScale>
                                  </p:childTnLst>
                                </p:cTn>
                              </p:par>
                              <p:par>
                                <p:cTn id="14" presetID="26" presetClass="emph" presetSubtype="0" fill="hold" nodeType="withEffect">
                                  <p:stCondLst>
                                    <p:cond delay="0"/>
                                  </p:stCondLst>
                                  <p:childTnLst>
                                    <p:animEffect transition="out" filter="fade">
                                      <p:cBhvr>
                                        <p:cTn id="15" dur="500" tmFilter="0, 0; .2, .5; .8, .5; 1, 0"/>
                                        <p:tgtEl>
                                          <p:spTgt spid="3">
                                            <p:txEl>
                                              <p:pRg st="1" end="1"/>
                                            </p:txEl>
                                          </p:spTgt>
                                        </p:tgtEl>
                                      </p:cBhvr>
                                    </p:animEffect>
                                    <p:animScale>
                                      <p:cBhvr>
                                        <p:cTn id="16" dur="250" autoRev="1" fill="hold"/>
                                        <p:tgtEl>
                                          <p:spTgt spid="3">
                                            <p:txEl>
                                              <p:pRg st="1" end="1"/>
                                            </p:txEl>
                                          </p:spTgt>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30291"/>
          </a:xfrm>
        </p:spPr>
      </p:pic>
      <p:sp>
        <p:nvSpPr>
          <p:cNvPr id="6" name="TextBox 5"/>
          <p:cNvSpPr txBox="1"/>
          <p:nvPr/>
        </p:nvSpPr>
        <p:spPr>
          <a:xfrm>
            <a:off x="1371600" y="794266"/>
            <a:ext cx="6705600" cy="1569660"/>
          </a:xfrm>
          <a:prstGeom prst="rect">
            <a:avLst/>
          </a:prstGeom>
          <a:noFill/>
        </p:spPr>
        <p:txBody>
          <a:bodyPr wrap="square" rtlCol="0">
            <a:spAutoFit/>
          </a:bodyPr>
          <a:lstStyle/>
          <a:p>
            <a:r>
              <a:rPr lang="en-US" sz="4800" dirty="0">
                <a:solidFill>
                  <a:schemeClr val="tx2">
                    <a:lumMod val="60000"/>
                    <a:lumOff val="40000"/>
                  </a:schemeClr>
                </a:solidFill>
              </a:rPr>
              <a:t>H</a:t>
            </a:r>
            <a:r>
              <a:rPr lang="en-US" sz="4800" dirty="0" smtClean="0">
                <a:solidFill>
                  <a:schemeClr val="tx2">
                    <a:lumMod val="60000"/>
                    <a:lumOff val="40000"/>
                  </a:schemeClr>
                </a:solidFill>
              </a:rPr>
              <a:t>ow long does Diamond Dust last?</a:t>
            </a:r>
            <a:endParaRPr lang="en-US" sz="4800" dirty="0">
              <a:solidFill>
                <a:schemeClr val="tx2">
                  <a:lumMod val="60000"/>
                  <a:lumOff val="40000"/>
                </a:schemeClr>
              </a:solidFill>
            </a:endParaRPr>
          </a:p>
        </p:txBody>
      </p:sp>
      <p:sp>
        <p:nvSpPr>
          <p:cNvPr id="7" name="TextBox 6"/>
          <p:cNvSpPr txBox="1"/>
          <p:nvPr/>
        </p:nvSpPr>
        <p:spPr>
          <a:xfrm>
            <a:off x="817418" y="3505200"/>
            <a:ext cx="7467600" cy="1569660"/>
          </a:xfrm>
          <a:prstGeom prst="rect">
            <a:avLst/>
          </a:prstGeom>
          <a:noFill/>
        </p:spPr>
        <p:txBody>
          <a:bodyPr wrap="square" rtlCol="0">
            <a:spAutoFit/>
          </a:bodyPr>
          <a:lstStyle/>
          <a:p>
            <a:r>
              <a:rPr lang="en-US" sz="3200" dirty="0" smtClean="0">
                <a:solidFill>
                  <a:schemeClr val="tx2">
                    <a:lumMod val="60000"/>
                    <a:lumOff val="40000"/>
                  </a:schemeClr>
                </a:solidFill>
              </a:rPr>
              <a:t>It usually lasts a few days in the artic  but can last a few minutes or hours  in a different region.  </a:t>
            </a:r>
            <a:endParaRPr lang="en-US" sz="3200" dirty="0">
              <a:solidFill>
                <a:schemeClr val="tx2">
                  <a:lumMod val="60000"/>
                  <a:lumOff val="40000"/>
                </a:schemeClr>
              </a:solidFill>
            </a:endParaRPr>
          </a:p>
        </p:txBody>
      </p:sp>
      <p:sp>
        <p:nvSpPr>
          <p:cNvPr id="3" name="TextBox 2"/>
          <p:cNvSpPr txBox="1"/>
          <p:nvPr/>
        </p:nvSpPr>
        <p:spPr>
          <a:xfrm>
            <a:off x="817418" y="5638800"/>
            <a:ext cx="7467600" cy="369332"/>
          </a:xfrm>
          <a:prstGeom prst="rect">
            <a:avLst/>
          </a:prstGeom>
          <a:noFill/>
        </p:spPr>
        <p:txBody>
          <a:bodyPr wrap="square" rtlCol="0">
            <a:spAutoFit/>
          </a:bodyPr>
          <a:lstStyle/>
          <a:p>
            <a:r>
              <a:rPr lang="en-US" dirty="0" err="1"/>
              <a:t>Wikipedia.orghttp</a:t>
            </a:r>
            <a:r>
              <a:rPr lang="en-US" dirty="0"/>
              <a:t>://en.wikipedia.org/wiki/</a:t>
            </a:r>
            <a:r>
              <a:rPr lang="en-US" dirty="0" err="1"/>
              <a:t>Diamond_dust</a:t>
            </a:r>
            <a:r>
              <a:rPr lang="en-US" dirty="0"/>
              <a:t>-march</a:t>
            </a:r>
          </a:p>
        </p:txBody>
      </p:sp>
    </p:spTree>
    <p:extLst>
      <p:ext uri="{BB962C8B-B14F-4D97-AF65-F5344CB8AC3E}">
        <p14:creationId xmlns:p14="http://schemas.microsoft.com/office/powerpoint/2010/main" val="1783805396"/>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2000"/>
                                        <p:tgtEl>
                                          <p:spTgt spid="6">
                                            <p:txEl>
                                              <p:pRg st="0" end="0"/>
                                            </p:txEl>
                                          </p:spTgt>
                                        </p:tgtEl>
                                      </p:cBhvr>
                                    </p:animEffect>
                                    <p:anim calcmode="lin" valueType="num">
                                      <p:cBhvr>
                                        <p:cTn id="8" dur="2000" fill="hold"/>
                                        <p:tgtEl>
                                          <p:spTgt spid="6">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6">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31" presetClass="entr" presetSubtype="0" fill="hold" nodeType="clickEffect">
                                  <p:stCondLst>
                                    <p:cond delay="0"/>
                                  </p:stCondLst>
                                  <p:childTnLst>
                                    <p:set>
                                      <p:cBhvr>
                                        <p:cTn id="13" dur="1" fill="hold">
                                          <p:stCondLst>
                                            <p:cond delay="0"/>
                                          </p:stCondLst>
                                        </p:cTn>
                                        <p:tgtEl>
                                          <p:spTgt spid="7">
                                            <p:txEl>
                                              <p:pRg st="0" end="0"/>
                                            </p:txEl>
                                          </p:spTgt>
                                        </p:tgtEl>
                                        <p:attrNameLst>
                                          <p:attrName>style.visibility</p:attrName>
                                        </p:attrNameLst>
                                      </p:cBhvr>
                                      <p:to>
                                        <p:strVal val="visible"/>
                                      </p:to>
                                    </p:set>
                                    <p:anim calcmode="lin" valueType="num">
                                      <p:cBhvr>
                                        <p:cTn id="14" dur="1000" fill="hold"/>
                                        <p:tgtEl>
                                          <p:spTgt spid="7">
                                            <p:txEl>
                                              <p:pRg st="0" end="0"/>
                                            </p:txEl>
                                          </p:spTgt>
                                        </p:tgtEl>
                                        <p:attrNameLst>
                                          <p:attrName>ppt_w</p:attrName>
                                        </p:attrNameLst>
                                      </p:cBhvr>
                                      <p:tavLst>
                                        <p:tav tm="0">
                                          <p:val>
                                            <p:fltVal val="0"/>
                                          </p:val>
                                        </p:tav>
                                        <p:tav tm="100000">
                                          <p:val>
                                            <p:strVal val="#ppt_w"/>
                                          </p:val>
                                        </p:tav>
                                      </p:tavLst>
                                    </p:anim>
                                    <p:anim calcmode="lin" valueType="num">
                                      <p:cBhvr>
                                        <p:cTn id="15" dur="1000" fill="hold"/>
                                        <p:tgtEl>
                                          <p:spTgt spid="7">
                                            <p:txEl>
                                              <p:pRg st="0" end="0"/>
                                            </p:txEl>
                                          </p:spTgt>
                                        </p:tgtEl>
                                        <p:attrNameLst>
                                          <p:attrName>ppt_h</p:attrName>
                                        </p:attrNameLst>
                                      </p:cBhvr>
                                      <p:tavLst>
                                        <p:tav tm="0">
                                          <p:val>
                                            <p:fltVal val="0"/>
                                          </p:val>
                                        </p:tav>
                                        <p:tav tm="100000">
                                          <p:val>
                                            <p:strVal val="#ppt_h"/>
                                          </p:val>
                                        </p:tav>
                                      </p:tavLst>
                                    </p:anim>
                                    <p:anim calcmode="lin" valueType="num">
                                      <p:cBhvr>
                                        <p:cTn id="16" dur="1000" fill="hold"/>
                                        <p:tgtEl>
                                          <p:spTgt spid="7">
                                            <p:txEl>
                                              <p:pRg st="0" end="0"/>
                                            </p:txEl>
                                          </p:spTgt>
                                        </p:tgtEl>
                                        <p:attrNameLst>
                                          <p:attrName>style.rotation</p:attrName>
                                        </p:attrNameLst>
                                      </p:cBhvr>
                                      <p:tavLst>
                                        <p:tav tm="0">
                                          <p:val>
                                            <p:fltVal val="90"/>
                                          </p:val>
                                        </p:tav>
                                        <p:tav tm="100000">
                                          <p:val>
                                            <p:fltVal val="0"/>
                                          </p:val>
                                        </p:tav>
                                      </p:tavLst>
                                    </p:anim>
                                    <p:animEffect transition="in" filter="fade">
                                      <p:cBhvr>
                                        <p:cTn id="17" dur="1000"/>
                                        <p:tgtEl>
                                          <p:spTgt spid="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Documents and Settings\Gonzalez\Local Settings\Temporary Internet Files\Content.IE5\WYNHPD4T\MC900366422[1].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rot="7364203">
            <a:off x="5468179" y="1100718"/>
            <a:ext cx="762000" cy="1005486"/>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Documents and Settings\Gonzalez\Local Settings\Temporary Internet Files\Content.IE5\K1KF1UT7\MC90005260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855423" y="1225723"/>
            <a:ext cx="550893" cy="755478"/>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endParaRPr lang="en-US" dirty="0"/>
          </a:p>
        </p:txBody>
      </p:sp>
      <p:sp>
        <p:nvSpPr>
          <p:cNvPr id="3" name="Content Placeholder 2"/>
          <p:cNvSpPr>
            <a:spLocks noGrp="1"/>
          </p:cNvSpPr>
          <p:nvPr>
            <p:ph idx="1"/>
          </p:nvPr>
        </p:nvSpPr>
        <p:spPr/>
        <p:txBody>
          <a:bodyPr/>
          <a:lstStyle/>
          <a:p>
            <a:endParaRPr lang="en-US" dirty="0"/>
          </a:p>
        </p:txBody>
      </p:sp>
      <p:pic>
        <p:nvPicPr>
          <p:cNvPr id="2052" name="Picture 4" descr="C:\Documents and Settings\Gonzalez\Local Settings\Temporary Internet Files\Content.IE5\3JY28Z57\MP900400492[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27"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1524000" y="685800"/>
            <a:ext cx="6629400" cy="1446550"/>
          </a:xfrm>
          <a:prstGeom prst="rect">
            <a:avLst/>
          </a:prstGeom>
          <a:noFill/>
        </p:spPr>
        <p:txBody>
          <a:bodyPr wrap="square" rtlCol="0">
            <a:spAutoFit/>
          </a:bodyPr>
          <a:lstStyle/>
          <a:p>
            <a:r>
              <a:rPr lang="en-US" sz="4400" dirty="0" smtClean="0"/>
              <a:t>When does Diamond Dust occur?</a:t>
            </a:r>
            <a:endParaRPr lang="en-US" sz="4400" dirty="0"/>
          </a:p>
        </p:txBody>
      </p:sp>
      <p:sp>
        <p:nvSpPr>
          <p:cNvPr id="5" name="TextBox 4"/>
          <p:cNvSpPr txBox="1"/>
          <p:nvPr/>
        </p:nvSpPr>
        <p:spPr>
          <a:xfrm>
            <a:off x="595745" y="2644171"/>
            <a:ext cx="7543800" cy="2062103"/>
          </a:xfrm>
          <a:prstGeom prst="rect">
            <a:avLst/>
          </a:prstGeom>
          <a:noFill/>
        </p:spPr>
        <p:txBody>
          <a:bodyPr wrap="square" rtlCol="0">
            <a:spAutoFit/>
          </a:bodyPr>
          <a:lstStyle/>
          <a:p>
            <a:r>
              <a:rPr lang="en-US" sz="3200" dirty="0" smtClean="0"/>
              <a:t>It doesn’t have a specific timing it  just happens whenever the temperature is below freezing so in </a:t>
            </a:r>
            <a:r>
              <a:rPr lang="en-US" sz="3200" dirty="0" smtClean="0"/>
              <a:t>Antarctica </a:t>
            </a:r>
            <a:r>
              <a:rPr lang="en-US" sz="3200" dirty="0" smtClean="0"/>
              <a:t>it happens </a:t>
            </a:r>
            <a:r>
              <a:rPr lang="en-US" sz="3200" dirty="0" smtClean="0"/>
              <a:t>the majority of time .</a:t>
            </a:r>
            <a:endParaRPr lang="en-US" sz="3200" dirty="0"/>
          </a:p>
        </p:txBody>
      </p:sp>
      <p:pic>
        <p:nvPicPr>
          <p:cNvPr id="1028" name="Picture 4" descr="C:\Documents and Settings\Gonzalez\Local Settings\Temporary Internet Files\Content.IE5\K1KF1UT7\MC90005260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9440029">
            <a:off x="7722819" y="2697828"/>
            <a:ext cx="329305" cy="45159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381000" y="5334000"/>
            <a:ext cx="8382000" cy="369332"/>
          </a:xfrm>
          <a:prstGeom prst="rect">
            <a:avLst/>
          </a:prstGeom>
          <a:noFill/>
        </p:spPr>
        <p:txBody>
          <a:bodyPr wrap="square" rtlCol="0">
            <a:spAutoFit/>
          </a:bodyPr>
          <a:lstStyle/>
          <a:p>
            <a:r>
              <a:rPr lang="en-US" dirty="0" err="1"/>
              <a:t>Wikipedia.orghttp</a:t>
            </a:r>
            <a:r>
              <a:rPr lang="en-US" dirty="0"/>
              <a:t>://en.wikipedia.org/wiki/</a:t>
            </a:r>
            <a:r>
              <a:rPr lang="en-US" dirty="0" err="1"/>
              <a:t>Diamond_dust</a:t>
            </a:r>
            <a:r>
              <a:rPr lang="en-US" dirty="0"/>
              <a:t>-march</a:t>
            </a:r>
          </a:p>
        </p:txBody>
      </p:sp>
    </p:spTree>
    <p:extLst>
      <p:ext uri="{BB962C8B-B14F-4D97-AF65-F5344CB8AC3E}">
        <p14:creationId xmlns:p14="http://schemas.microsoft.com/office/powerpoint/2010/main" val="1375557542"/>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0.01927 0.00416 C -0.03542 0.01134 -0.03264 0.01365 -0.04653 0.00092 C -0.07934 0.0044 -0.1099 0.00092 -0.14201 -0.0051 C -0.15208 -0.01829 -0.16233 -0.0294 -0.17622 -0.03542 C -0.18854 -0.02963 -0.19236 -0.03773 -0.20347 -0.04746 C -0.20747 -0.05093 -0.2125 -0.05139 -0.21701 -0.05347 C -0.22222 -0.05579 -0.22622 -0.06181 -0.23073 -0.06574 C -0.24444 -0.07778 -0.2592 -0.08635 -0.27378 -0.09607 C -0.27622 -0.09746 -0.27865 -0.09977 -0.28073 -0.10209 C -0.28316 -0.10463 -0.28472 -0.10903 -0.2875 -0.11111 C -0.29375 -0.11574 -0.30122 -0.11713 -0.30799 -0.12037 C -0.31806 -0.12477 -0.32726 -0.13079 -0.3375 -0.13542 C -0.34635 -0.14306 -0.3559 -0.1456 -0.36476 -0.15371 C -0.36545 -0.15672 -0.3651 -0.16065 -0.36701 -0.16273 C -0.36944 -0.16505 -0.37326 -0.16389 -0.37622 -0.16574 C -0.38437 -0.17037 -0.38785 -0.1794 -0.39653 -0.18403 C -0.40104 -0.18611 -0.41024 -0.19005 -0.41024 -0.19005 C -0.4125 -0.19306 -0.41424 -0.19699 -0.41701 -0.19908 C -0.42622 -0.20486 -0.43889 -0.20371 -0.44878 -0.20787 C -0.45747 -0.21968 -0.46042 -0.21829 -0.47153 -0.22338 C -0.48264 -0.23727 -0.4691 -0.22176 -0.48299 -0.23218 C -0.49531 -0.24144 -0.5066 -0.25417 -0.51927 -0.2625 C -0.5224 -0.26459 -0.52535 -0.2669 -0.52847 -0.26875 C -0.53281 -0.27084 -0.54201 -0.27477 -0.54201 -0.27477 C -0.55885 -0.29792 -0.5849 -0.30463 -0.60799 -0.31111 C -0.62483 -0.32639 -0.60451 -0.30579 -0.61927 -0.3294 C -0.62101 -0.33195 -0.62413 -0.33287 -0.62622 -0.33542 C -0.63785 -0.34838 -0.65226 -0.36505 -0.66701 -0.37176 C -0.68663 -0.38959 -0.65747 -0.36459 -0.68524 -0.38079 C -0.68872 -0.38287 -0.69115 -0.38704 -0.69427 -0.38982 C -0.70833 -0.40162 -0.70608 -0.4 -0.71701 -0.40486 C -0.72847 -0.42084 -0.71233 -0.4 -0.73073 -0.41713 C -0.73333 -0.41968 -0.73472 -0.42385 -0.7375 -0.42616 C -0.74323 -0.43102 -0.74983 -0.43357 -0.75573 -0.4382 C -0.76198 -0.44306 -0.76997 -0.45533 -0.77622 -0.45949 C -0.78264 -0.46366 -0.78976 -0.46551 -0.79653 -0.46852 C -0.79878 -0.46945 -0.80347 -0.47153 -0.80347 -0.47153 C -0.81111 -0.4706 -0.81875 -0.47037 -0.82622 -0.46852 C -0.8434 -0.46435 -0.85764 -0.44908 -0.87378 -0.44121 C -0.87674 -0.43797 -0.89028 -0.42385 -0.89427 -0.41713 C -0.8967 -0.41227 -0.89826 -0.40625 -0.90122 -0.40209 C -0.90365 -0.39815 -0.90747 -0.39607 -0.91024 -0.39283 C -0.92101 -0.3801 -0.92813 -0.36459 -0.9375 -0.35047 C -0.95833 -0.31922 -0.94549 -0.34375 -0.95573 -0.32315 C -0.96163 -0.2919 -0.95365 -0.32847 -0.9625 -0.30209 C -0.96563 -0.2926 -0.9658 -0.27917 -0.97153 -0.27176 " pathEditMode="relative" ptsTypes="fffffffffffffffffffffffffffffffffffffffffffffA">
                                      <p:cBhvr>
                                        <p:cTn id="6" dur="2000" fill="hold"/>
                                        <p:tgtEl>
                                          <p:spTgt spid="102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Documents and Settings\Gonzalez\Local Settings\Temporary Internet Files\Content.IE5\K1KF1UT7\MP900414074[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ffectLst>
            <a:glow rad="63500">
              <a:schemeClr val="accent5">
                <a:satMod val="175000"/>
                <a:alpha val="40000"/>
              </a:schemeClr>
            </a:glow>
          </a:effectLst>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457200" y="-381000"/>
            <a:ext cx="8229600" cy="1219200"/>
          </a:xfrm>
        </p:spPr>
        <p:txBody>
          <a:bodyPr>
            <a:normAutofit fontScale="90000"/>
          </a:bodyPr>
          <a:lstStyle/>
          <a:p>
            <a:r>
              <a:rPr lang="en-US" dirty="0" smtClean="0">
                <a:solidFill>
                  <a:schemeClr val="tx2">
                    <a:lumMod val="75000"/>
                  </a:schemeClr>
                </a:solidFill>
              </a:rPr>
              <a:t>How much damage can dust cause?</a:t>
            </a:r>
            <a:endParaRPr lang="en-US" dirty="0">
              <a:solidFill>
                <a:schemeClr val="tx2">
                  <a:lumMod val="75000"/>
                </a:schemeClr>
              </a:solidFill>
            </a:endParaRPr>
          </a:p>
        </p:txBody>
      </p:sp>
      <p:sp>
        <p:nvSpPr>
          <p:cNvPr id="4" name="TextBox 3"/>
          <p:cNvSpPr txBox="1"/>
          <p:nvPr/>
        </p:nvSpPr>
        <p:spPr>
          <a:xfrm>
            <a:off x="685800" y="1295906"/>
            <a:ext cx="8077200" cy="3539430"/>
          </a:xfrm>
          <a:prstGeom prst="rect">
            <a:avLst/>
          </a:prstGeom>
          <a:noFill/>
          <a:effectLst>
            <a:glow rad="228600">
              <a:schemeClr val="accent1">
                <a:satMod val="175000"/>
                <a:alpha val="40000"/>
              </a:schemeClr>
            </a:glow>
          </a:effectLst>
        </p:spPr>
        <p:txBody>
          <a:bodyPr wrap="square" rtlCol="0">
            <a:spAutoFit/>
          </a:bodyPr>
          <a:lstStyle/>
          <a:p>
            <a:r>
              <a:rPr lang="en-US" sz="3200" dirty="0" smtClean="0">
                <a:solidFill>
                  <a:schemeClr val="tx2">
                    <a:lumMod val="75000"/>
                  </a:schemeClr>
                </a:solidFill>
              </a:rPr>
              <a:t>Diamond dust could cause a lot of damage if it happened somewhere  else besides Antarctica but since it mostly happens in Antarctica it doesn’t  cause much damage but when it happens in another region  it can cause car crashes , and low visibility levels (example how well can you see  these letters in the trees) </a:t>
            </a:r>
            <a:endParaRPr lang="en-US" sz="3200" dirty="0">
              <a:solidFill>
                <a:schemeClr val="tx2">
                  <a:lumMod val="75000"/>
                </a:schemeClr>
              </a:solidFill>
            </a:endParaRPr>
          </a:p>
        </p:txBody>
      </p:sp>
      <p:sp>
        <p:nvSpPr>
          <p:cNvPr id="5" name="TextBox 4"/>
          <p:cNvSpPr txBox="1"/>
          <p:nvPr/>
        </p:nvSpPr>
        <p:spPr>
          <a:xfrm>
            <a:off x="533400" y="5181600"/>
            <a:ext cx="7772400" cy="369332"/>
          </a:xfrm>
          <a:prstGeom prst="rect">
            <a:avLst/>
          </a:prstGeom>
          <a:noFill/>
        </p:spPr>
        <p:txBody>
          <a:bodyPr wrap="square" rtlCol="0">
            <a:spAutoFit/>
          </a:bodyPr>
          <a:lstStyle/>
          <a:p>
            <a:r>
              <a:rPr lang="en-US" dirty="0" err="1"/>
              <a:t>Wikipedia.orghttp</a:t>
            </a:r>
            <a:r>
              <a:rPr lang="en-US" dirty="0"/>
              <a:t>://en.wikipedia.org/wiki/</a:t>
            </a:r>
            <a:r>
              <a:rPr lang="en-US" dirty="0" err="1"/>
              <a:t>Diamond_dust</a:t>
            </a:r>
            <a:r>
              <a:rPr lang="en-US" dirty="0"/>
              <a:t>-march</a:t>
            </a:r>
          </a:p>
        </p:txBody>
      </p:sp>
    </p:spTree>
    <p:extLst>
      <p:ext uri="{BB962C8B-B14F-4D97-AF65-F5344CB8AC3E}">
        <p14:creationId xmlns:p14="http://schemas.microsoft.com/office/powerpoint/2010/main" val="1775481192"/>
      </p:ext>
    </p:extLst>
  </p:cSld>
  <p:clrMapOvr>
    <a:masterClrMapping/>
  </p:clrMapOvr>
  <mc:AlternateContent xmlns:mc="http://schemas.openxmlformats.org/markup-compatibility/2006">
    <mc:Choice xmlns:p14="http://schemas.microsoft.com/office/powerpoint/2010/main" Requires="p14">
      <p:transition spd="slow" p14:dur="1100">
        <p14:switch dir="r"/>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Documents and Settings\Gonzalez\Local Settings\Temporary Internet Files\Content.IE5\K1KF1UT7\MP900431796[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1771" y="0"/>
            <a:ext cx="9144000" cy="6858000"/>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normAutofit fontScale="90000"/>
          </a:bodyPr>
          <a:lstStyle/>
          <a:p>
            <a:r>
              <a:rPr lang="en-US" dirty="0" smtClean="0"/>
              <a:t>Interesting Facts about Diamond Dust</a:t>
            </a:r>
            <a:endParaRPr lang="en-US" dirty="0"/>
          </a:p>
        </p:txBody>
      </p:sp>
      <p:sp>
        <p:nvSpPr>
          <p:cNvPr id="3" name="Content Placeholder 2"/>
          <p:cNvSpPr>
            <a:spLocks noGrp="1"/>
          </p:cNvSpPr>
          <p:nvPr>
            <p:ph idx="1"/>
          </p:nvPr>
        </p:nvSpPr>
        <p:spPr/>
        <p:txBody>
          <a:bodyPr/>
          <a:lstStyle/>
          <a:p>
            <a:r>
              <a:rPr lang="en-US" dirty="0" smtClean="0"/>
              <a:t>Penguins huddle  together for warmth  during these diamond dust storms.</a:t>
            </a:r>
            <a:endParaRPr lang="en-US" dirty="0"/>
          </a:p>
        </p:txBody>
      </p:sp>
      <p:pic>
        <p:nvPicPr>
          <p:cNvPr id="3075" name="Picture 3" descr="C:\Documents and Settings\Gonzalez\Local Settings\Temporary Internet Files\Content.IE5\WYNHPD4T\MC90003410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3484620">
            <a:off x="9462532" y="5220227"/>
            <a:ext cx="1772216" cy="1734493"/>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Documents and Settings\Gonzalez\Local Settings\Temporary Internet Files\Content.IE5\WYNHPD4T\MC900034104[1].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15327087" flipH="1">
            <a:off x="-898061" y="3447750"/>
            <a:ext cx="769322" cy="7529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89375299"/>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0" presetClass="path" presetSubtype="0" accel="50000" decel="50000" fill="hold" nodeType="clickEffect">
                                  <p:stCondLst>
                                    <p:cond delay="0"/>
                                  </p:stCondLst>
                                  <p:childTnLst>
                                    <p:animMotion origin="layout" path="M -8.33333E-7 3.33333E-6 C -0.01528 0.00717 -0.03142 0.00995 -0.04531 0.02222 C -0.06128 0.01551 -0.0776 0.02916 -0.09288 0.03495 C -0.09982 0.0375 -0.10729 0.03865 -0.11423 0.04143 C -0.1158 0.04213 -0.14114 0.05602 -0.15 0.05717 C -0.16337 0.05879 -0.17691 0.05926 -0.19045 0.06041 C -0.2158 0.07199 -0.23837 0.03703 -0.26423 0.03495 C -0.28889 0.0331 -0.31354 0.03287 -0.33819 0.03194 C -0.40555 0.00578 -0.47726 0.03727 -0.54531 0.01273 C -0.56996 0.01875 -0.5941 0.02963 -0.6191 0.03194 C -0.66094 0.03564 -0.72309 0.03495 -0.76666 0.03495 L -0.97378 0.02222 L -1.29271 -0.03172 " pathEditMode="relative" ptsTypes="ffffffffffAAA">
                                      <p:cBhvr>
                                        <p:cTn id="6" dur="2000" fill="hold"/>
                                        <p:tgtEl>
                                          <p:spTgt spid="3075"/>
                                        </p:tgtEl>
                                        <p:attrNameLst>
                                          <p:attrName>ppt_x</p:attrName>
                                          <p:attrName>ppt_y</p:attrName>
                                        </p:attrNameLst>
                                      </p:cBhvr>
                                    </p:animMotion>
                                  </p:childTnLst>
                                </p:cTn>
                              </p:par>
                            </p:childTnLst>
                          </p:cTn>
                        </p:par>
                      </p:childTnLst>
                    </p:cTn>
                  </p:par>
                  <p:par>
                    <p:cTn id="7" fill="hold">
                      <p:stCondLst>
                        <p:cond delay="indefinite"/>
                      </p:stCondLst>
                      <p:childTnLst>
                        <p:par>
                          <p:cTn id="8" fill="hold">
                            <p:stCondLst>
                              <p:cond delay="0"/>
                            </p:stCondLst>
                            <p:childTnLst>
                              <p:par>
                                <p:cTn id="9" presetID="0" presetClass="path" presetSubtype="0" accel="50000" decel="50000" fill="hold" nodeType="clickEffect">
                                  <p:stCondLst>
                                    <p:cond delay="0"/>
                                  </p:stCondLst>
                                  <p:childTnLst>
                                    <p:animMotion origin="layout" path="M -5.55556E-7 3.33333E-6 L 0.09271 -0.08565 C 0.10539 -0.10186 0.11771 -0.11829 0.13091 -0.13334 C 0.16459 -0.17107 0.11441 -0.10348 0.14271 -0.14283 C 0.1441 -0.14769 0.14618 -0.1588 0.14983 -0.16181 C 0.15417 -0.16528 0.16441 -0.16806 0.16441 -0.16806 C 0.1658 -0.17014 0.16737 -0.17269 0.16893 -0.17454 C 0.17118 -0.17686 0.17396 -0.17825 0.17605 -0.18079 C 0.18334 -0.19005 0.18247 -0.19607 0.19289 -0.20024 C 0.19601 -0.20116 0.19931 -0.20186 0.20243 -0.20301 C 0.20712 -0.20487 0.2165 -0.2095 0.2165 -0.2095 C 0.22587 -0.222 0.23629 -0.23264 0.24775 -0.24121 C 0.25296 -0.24514 0.25903 -0.24676 0.26424 -0.2507 C 0.28125 -0.2632 0.26997 -0.25811 0.28559 -0.26343 C 0.28872 -0.2676 0.29219 -0.27223 0.29514 -0.27616 C 0.29688 -0.27848 0.29671 -0.28264 0.29775 -0.28565 C 0.30191 -0.29653 0.31146 -0.31088 0.31893 -0.31737 C 0.33004 -0.33912 0.32882 -0.33635 0.34271 -0.35255 C 0.35678 -0.36852 0.34636 -0.3625 0.35955 -0.36806 C 0.3691 -0.38079 0.37796 -0.39144 0.3882 -0.40301 C 0.39167 -0.40718 0.39341 -0.41436 0.39775 -0.41575 C 0.40087 -0.4169 0.40417 -0.41806 0.4073 -0.41899 C 0.41077 -0.43357 0.41528 -0.44283 0.42605 -0.44746 C 0.43559 -0.45602 0.43612 -0.4595 0.44775 -0.46366 C 0.45799 -0.48403 0.45886 -0.49885 0.47848 -0.50787 C 0.48507 -0.51667 0.49219 -0.53102 0.50243 -0.53334 C 0.50955 -0.53496 0.51667 -0.53542 0.52379 -0.53635 C 0.52535 -0.53727 0.554 -0.5551 0.53316 -0.54584 C 0.53577 -0.54908 0.54167 -0.55811 0.54532 -0.55857 C 0.54983 -0.55926 0.56355 -0.55417 0.56893 -0.55232 C 0.57882 -0.53936 0.58941 -0.53588 0.60226 -0.5301 C 0.60712 -0.52801 0.61198 -0.5257 0.6165 -0.52362 C 0.61893 -0.52246 0.62379 -0.52061 0.62379 -0.52061 C 0.63212 -0.50926 0.62622 -0.51528 0.64289 -0.50787 C 0.64532 -0.50672 0.64983 -0.50463 0.64983 -0.50463 C 0.66233 -0.48797 0.65799 -0.48959 0.6665 -0.46968 C 0.67431 -0.45139 0.68681 -0.43681 0.69757 -0.42223 C 0.70035 -0.41852 0.70348 -0.41412 0.70712 -0.4125 C 0.71337 -0.40973 0.71997 -0.41042 0.72605 -0.4095 C 0.74844 -0.3875 0.7783 -0.37153 0.80243 -0.35579 C 0.81216 -0.34908 0.8191 -0.33727 0.82848 -0.3301 C 0.83664 -0.32408 0.84653 -0.32315 0.85487 -0.31737 C 0.86737 -0.30834 0.87813 -0.29561 0.89046 -0.28565 C 0.91389 -0.2669 0.93924 -0.25209 0.96198 -0.23172 C 0.96667 -0.22755 0.97205 -0.22431 0.97605 -0.21899 C 0.98021 -0.21366 0.9882 -0.20301 0.9882 -0.20301 C 0.99497 -0.18056 0.99914 -0.1551 1.0073 -0.13334 C 1.00834 -0.12987 1.01077 -0.12709 1.01181 -0.12362 C 1.01285 -0.12061 1.01198 -0.11551 1.01424 -0.11412 C 1.04497 -0.09375 1.08073 -0.08218 1.11198 -0.06343 C 1.13542 -0.04931 1.15851 -0.03195 1.18108 -0.01575 C 1.18559 -0.01227 1.19028 -0.00926 1.19532 -0.00625 C 1.19931 -0.00394 1.20712 3.33333E-6 1.20712 3.33333E-6 " pathEditMode="relative" ptsTypes="AfffffffffffffffffffffffffffffffffffffffffffffffffffA">
                                      <p:cBhvr>
                                        <p:cTn id="10" dur="2000" fill="hold"/>
                                        <p:tgtEl>
                                          <p:spTgt spid="3076"/>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109</TotalTime>
  <Words>252</Words>
  <Application>Microsoft Office PowerPoint</Application>
  <PresentationFormat>On-screen Show (4:3)</PresentationFormat>
  <Paragraphs>21</Paragraphs>
  <Slides>6</Slides>
  <Notes>2</Notes>
  <HiddenSlides>0</HiddenSlides>
  <MMClips>0</MMClips>
  <ScaleCrop>false</ScaleCrop>
  <HeadingPairs>
    <vt:vector size="4" baseType="variant">
      <vt:variant>
        <vt:lpstr>Theme</vt:lpstr>
      </vt:variant>
      <vt:variant>
        <vt:i4>1</vt:i4>
      </vt:variant>
      <vt:variant>
        <vt:lpstr>Slide Titles</vt:lpstr>
      </vt:variant>
      <vt:variant>
        <vt:i4>6</vt:i4>
      </vt:variant>
    </vt:vector>
  </HeadingPairs>
  <TitlesOfParts>
    <vt:vector size="7" baseType="lpstr">
      <vt:lpstr>Office Theme</vt:lpstr>
      <vt:lpstr>Diamond Dust</vt:lpstr>
      <vt:lpstr>Diamond Dust</vt:lpstr>
      <vt:lpstr>PowerPoint Presentation</vt:lpstr>
      <vt:lpstr>PowerPoint Presentation</vt:lpstr>
      <vt:lpstr>How much damage can dust cause?</vt:lpstr>
      <vt:lpstr>Interesting Facts about Diamond Dust</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Diamond Dust</dc:title>
  <dc:creator>Haywood County Schools</dc:creator>
  <cp:lastModifiedBy>Haywood County Schools</cp:lastModifiedBy>
  <cp:revision>11</cp:revision>
  <dcterms:created xsi:type="dcterms:W3CDTF">2013-05-02T13:50:03Z</dcterms:created>
  <dcterms:modified xsi:type="dcterms:W3CDTF">2013-05-03T14:38:32Z</dcterms:modified>
</cp:coreProperties>
</file>